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9" r:id="rId5"/>
    <p:sldId id="256" r:id="rId6"/>
    <p:sldId id="257" r:id="rId7"/>
    <p:sldId id="260" r:id="rId8"/>
    <p:sldId id="263" r:id="rId9"/>
    <p:sldId id="285" r:id="rId10"/>
    <p:sldId id="264" r:id="rId11"/>
    <p:sldId id="269" r:id="rId12"/>
    <p:sldId id="270" r:id="rId13"/>
    <p:sldId id="271" r:id="rId14"/>
    <p:sldId id="273" r:id="rId15"/>
    <p:sldId id="274" r:id="rId16"/>
    <p:sldId id="272" r:id="rId17"/>
    <p:sldId id="275" r:id="rId18"/>
    <p:sldId id="276" r:id="rId19"/>
    <p:sldId id="267" r:id="rId20"/>
    <p:sldId id="277" r:id="rId21"/>
    <p:sldId id="286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12/17/23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12/17/23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12/17/23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12/17/23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12/17/23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12/17/23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12/17/23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LISTING A BINARY STRING OF LENGTH N WITHOUT TWO ADJACENT 1 BITS (P.02.05.02)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a positive integer n. Write a program to list all binary strings of length n (in lexicographic order) that do not contain two adjacent 1 bits.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Line 1: An positive integer </a:t>
            </a:r>
            <a:r>
              <a:rPr lang="en-US" sz="2000" i="1" dirty="0"/>
              <a:t>n</a:t>
            </a:r>
            <a:r>
              <a:rPr lang="en-US" sz="2000" dirty="0"/>
              <a:t> (1 &lt;= </a:t>
            </a:r>
            <a:r>
              <a:rPr lang="en-US" sz="2000" i="1" dirty="0"/>
              <a:t>n</a:t>
            </a:r>
            <a:r>
              <a:rPr lang="en-US" sz="2000" dirty="0"/>
              <a:t> &lt;= 20)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Each line a bit string of length </a:t>
            </a:r>
            <a:r>
              <a:rPr lang="en-US" sz="2000" i="1" dirty="0"/>
              <a:t>n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420639"/>
              </p:ext>
            </p:extLst>
          </p:nvPr>
        </p:nvGraphicFramePr>
        <p:xfrm>
          <a:off x="2047463" y="3620817"/>
          <a:ext cx="81280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  <a:p>
                      <a:r>
                        <a:rPr lang="en-US" dirty="0"/>
                        <a:t>001</a:t>
                      </a:r>
                    </a:p>
                    <a:p>
                      <a:r>
                        <a:rPr lang="en-US" dirty="0"/>
                        <a:t>010</a:t>
                      </a:r>
                    </a:p>
                    <a:p>
                      <a:r>
                        <a:rPr lang="en-US" dirty="0"/>
                        <a:t>100</a:t>
                      </a:r>
                    </a:p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4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LISTING A BINARY STRING OF LENGTH N WITHOUT TWO ADJACENT 1 BITS -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58844"/>
            <a:ext cx="6925093" cy="4909124"/>
          </a:xfrm>
        </p:spPr>
        <p:txBody>
          <a:bodyPr/>
          <a:lstStyle/>
          <a:p>
            <a:r>
              <a:rPr lang="en-US" sz="2000" dirty="0"/>
              <a:t>Representing solutions :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. . .,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endParaRPr lang="en-US" sz="2000" i="1" baseline="-25000" dirty="0"/>
          </a:p>
          <a:p>
            <a:r>
              <a:rPr lang="en-US" sz="2000" dirty="0"/>
              <a:t>Function try(</a:t>
            </a:r>
            <a:r>
              <a:rPr lang="en-US" sz="2000" i="1" dirty="0"/>
              <a:t>k</a:t>
            </a:r>
            <a:r>
              <a:rPr lang="en-US" sz="2000" dirty="0"/>
              <a:t>):</a:t>
            </a:r>
          </a:p>
          <a:p>
            <a:pPr lvl="1"/>
            <a:r>
              <a:rPr lang="en-US" sz="2000" dirty="0"/>
              <a:t>Iterate values of v from 0 to 1</a:t>
            </a:r>
          </a:p>
          <a:p>
            <a:r>
              <a:rPr lang="en-US" sz="2000" dirty="0"/>
              <a:t>Function check(</a:t>
            </a:r>
            <a:r>
              <a:rPr lang="en-US" sz="2000" i="1" dirty="0"/>
              <a:t>v, k</a:t>
            </a:r>
            <a:r>
              <a:rPr lang="en-US" sz="2000" dirty="0"/>
              <a:t>): </a:t>
            </a:r>
          </a:p>
          <a:p>
            <a:pPr lvl="1"/>
            <a:r>
              <a:rPr lang="en-US" sz="2000" dirty="0"/>
              <a:t>If </a:t>
            </a:r>
            <a:r>
              <a:rPr lang="en-US" sz="2000" i="1" dirty="0"/>
              <a:t>k</a:t>
            </a:r>
            <a:r>
              <a:rPr lang="en-US" sz="2000" dirty="0"/>
              <a:t> = 1 then return true</a:t>
            </a:r>
          </a:p>
          <a:p>
            <a:pPr lvl="1"/>
            <a:r>
              <a:rPr lang="en-US" sz="2000" dirty="0"/>
              <a:t>If </a:t>
            </a:r>
            <a:r>
              <a:rPr lang="en-US" sz="2000" i="1" dirty="0"/>
              <a:t>k</a:t>
            </a:r>
            <a:r>
              <a:rPr lang="en-US" sz="2000" dirty="0"/>
              <a:t> &gt; 1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[</a:t>
            </a:r>
            <a:r>
              <a:rPr lang="en-US" i="1" dirty="0"/>
              <a:t>k</a:t>
            </a:r>
            <a:r>
              <a:rPr lang="en-US" dirty="0"/>
              <a:t>-1] = 1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dirty="0"/>
              <a:t> = 1 then return false</a:t>
            </a:r>
          </a:p>
          <a:p>
            <a:pPr lvl="2"/>
            <a:r>
              <a:rPr lang="en-US" dirty="0"/>
              <a:t>Otherwise, return 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356297" y="1059449"/>
            <a:ext cx="4713451" cy="46670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1 then return true;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</a:t>
            </a:r>
            <a:r>
              <a:rPr lang="en-US" sz="1400" b="1" i="1" dirty="0">
                <a:latin typeface="Consolas" panose="020B0609020204030204" pitchFamily="49" charset="0"/>
              </a:rPr>
              <a:t>x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-1] +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&lt;=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= 0 to 1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</a:t>
            </a:r>
            <a:r>
              <a:rPr lang="en-US" sz="1400" b="1" i="1" dirty="0" err="1">
                <a:latin typeface="Consolas" panose="020B0609020204030204" pitchFamily="49" charset="0"/>
              </a:rPr>
              <a:t>X</a:t>
            </a:r>
            <a:r>
              <a:rPr lang="en-US" sz="1400" b="1" i="1" baseline="-25000" dirty="0" err="1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if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n</a:t>
            </a:r>
            <a:r>
              <a:rPr lang="en-US" sz="1400" b="1" dirty="0">
                <a:latin typeface="Consolas" panose="020B0609020204030204" pitchFamily="49" charset="0"/>
              </a:rPr>
              <a:t>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else 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161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LISTING A BINARY STRING OF LENGTH N WITHOUT TWO ADJACENT 1 BITS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44972"/>
            <a:ext cx="5397046" cy="491408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21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if(k==1)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X[k-1] + v &lt;=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solution(){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d",X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096000" y="1144971"/>
            <a:ext cx="5397046" cy="49140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0; v &lt;= 1; v++){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if(check(</a:t>
            </a:r>
            <a:r>
              <a:rPr lang="en-US" sz="1400" b="1" dirty="0" err="1">
                <a:latin typeface="Consolas" panose="020B0609020204030204" pitchFamily="49" charset="0"/>
              </a:rPr>
              <a:t>v,k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X[k] = v;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if(k==n) solution();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else Try(k+1);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 {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Try(1);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90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PERMUTATIONS (P.02.05.03)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/>
              <a:t>Given a positive integer n. Write a program to list all permutations of 1, 2, . . ., n in lexicographic order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One line with a positive integer n (1 &lt;= </a:t>
            </a:r>
            <a:r>
              <a:rPr lang="en-US" sz="2000" i="1" dirty="0"/>
              <a:t>n</a:t>
            </a:r>
            <a:r>
              <a:rPr lang="en-US" sz="2000" dirty="0"/>
              <a:t> &lt;= 10)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Each line a permutation ( with SPACE separator for each element)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22714"/>
              </p:ext>
            </p:extLst>
          </p:nvPr>
        </p:nvGraphicFramePr>
        <p:xfrm>
          <a:off x="2112118" y="3103581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1 2 3</a:t>
                      </a:r>
                    </a:p>
                    <a:p>
                      <a:r>
                        <a:rPr lang="en-US" dirty="0"/>
                        <a:t>1 3 2</a:t>
                      </a:r>
                    </a:p>
                    <a:p>
                      <a:r>
                        <a:rPr lang="en-US" dirty="0"/>
                        <a:t>2 1 3</a:t>
                      </a:r>
                    </a:p>
                    <a:p>
                      <a:r>
                        <a:rPr lang="en-US" dirty="0"/>
                        <a:t>2 3</a:t>
                      </a:r>
                      <a:r>
                        <a:rPr lang="en-US" baseline="0" dirty="0"/>
                        <a:t> 1</a:t>
                      </a:r>
                    </a:p>
                    <a:p>
                      <a:r>
                        <a:rPr lang="en-US" baseline="0" dirty="0"/>
                        <a:t>3 1 2</a:t>
                      </a:r>
                    </a:p>
                    <a:p>
                      <a:r>
                        <a:rPr lang="en-US" baseline="0" dirty="0"/>
                        <a:t>3 2 1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157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PERMUTATIONS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6643955" cy="4909124"/>
          </a:xfrm>
        </p:spPr>
        <p:txBody>
          <a:bodyPr/>
          <a:lstStyle/>
          <a:p>
            <a:r>
              <a:rPr lang="en-US" sz="2000" dirty="0"/>
              <a:t>Representing solutions: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. . .,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endParaRPr lang="en-US" sz="2000" i="1" baseline="-25000" dirty="0"/>
          </a:p>
          <a:p>
            <a:r>
              <a:rPr lang="en-US" sz="2000" dirty="0"/>
              <a:t>Marked array:</a:t>
            </a:r>
          </a:p>
          <a:p>
            <a:pPr lvl="1"/>
            <a:r>
              <a:rPr lang="en-US" sz="2000" dirty="0"/>
              <a:t>mark[v] = 1: v does appear</a:t>
            </a:r>
          </a:p>
          <a:p>
            <a:pPr lvl="1"/>
            <a:r>
              <a:rPr lang="en-US" sz="2000" dirty="0"/>
              <a:t>mark[v] = 0: v does not appear</a:t>
            </a:r>
          </a:p>
          <a:p>
            <a:r>
              <a:rPr lang="en-US" sz="2000" dirty="0"/>
              <a:t>Function try(</a:t>
            </a:r>
            <a:r>
              <a:rPr lang="en-US" sz="2000" i="1" dirty="0"/>
              <a:t>k</a:t>
            </a:r>
            <a:r>
              <a:rPr lang="en-US" sz="2000" dirty="0"/>
              <a:t>):</a:t>
            </a:r>
          </a:p>
          <a:p>
            <a:pPr lvl="1"/>
            <a:r>
              <a:rPr lang="en-US" sz="2000" dirty="0"/>
              <a:t>Iterate values of v from 1 to n</a:t>
            </a:r>
          </a:p>
          <a:p>
            <a:r>
              <a:rPr lang="en-US" sz="2000" dirty="0"/>
              <a:t>Function check(</a:t>
            </a:r>
            <a:r>
              <a:rPr lang="en-US" sz="2000" i="1" dirty="0"/>
              <a:t>v, k</a:t>
            </a:r>
            <a:r>
              <a:rPr lang="en-US" sz="2000" dirty="0"/>
              <a:t>): </a:t>
            </a:r>
          </a:p>
          <a:p>
            <a:pPr lvl="1"/>
            <a:r>
              <a:rPr lang="en-US" sz="2000" dirty="0"/>
              <a:t>If mark[v] = 1 then return false</a:t>
            </a:r>
          </a:p>
          <a:p>
            <a:pPr lvl="1"/>
            <a:r>
              <a:rPr lang="en-US" sz="2000" dirty="0"/>
              <a:t>Otherwise, return true</a:t>
            </a:r>
          </a:p>
          <a:p>
            <a:r>
              <a:rPr lang="en-US" sz="2000" dirty="0"/>
              <a:t>When assigning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k</a:t>
            </a:r>
            <a:r>
              <a:rPr lang="en-US" sz="2000" dirty="0"/>
              <a:t> = </a:t>
            </a:r>
            <a:r>
              <a:rPr lang="en-US" sz="2000" i="1" dirty="0"/>
              <a:t>v</a:t>
            </a:r>
            <a:r>
              <a:rPr lang="en-US" sz="2000" dirty="0"/>
              <a:t>: </a:t>
            </a:r>
          </a:p>
          <a:p>
            <a:pPr lvl="1"/>
            <a:r>
              <a:rPr lang="en-US" sz="2000" dirty="0"/>
              <a:t>Mark the status mark[</a:t>
            </a:r>
            <a:r>
              <a:rPr lang="en-US" sz="2000" i="1" dirty="0"/>
              <a:t>v</a:t>
            </a:r>
            <a:r>
              <a:rPr lang="en-US" sz="2000" dirty="0"/>
              <a:t>] =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176655" y="1059449"/>
            <a:ext cx="4893093" cy="5018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mark[v] = 1 then return false;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= 1 to n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i="1" dirty="0" err="1">
                <a:latin typeface="Consolas" panose="020B0609020204030204" pitchFamily="49" charset="0"/>
              </a:rPr>
              <a:t>X</a:t>
            </a:r>
            <a:r>
              <a:rPr lang="en-US" sz="1400" b="1" i="1" baseline="-25000" dirty="0" err="1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mark[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] = 1; // update status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n</a:t>
            </a:r>
            <a:r>
              <a:rPr lang="en-US" sz="1400" b="1" dirty="0">
                <a:latin typeface="Consolas" panose="020B0609020204030204" pitchFamily="49" charset="0"/>
              </a:rPr>
              <a:t>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else 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mark[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] = 0; // recover when backtracking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488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PERMUTATIONS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98764" y="883857"/>
            <a:ext cx="3833091" cy="45563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20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mark[N];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mark[v] ==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solution(){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=1 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",x[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553527" y="883857"/>
            <a:ext cx="7270311" cy="53968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v &lt;= n; v++){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if(check(</a:t>
            </a:r>
            <a:r>
              <a:rPr lang="en-US" sz="1400" b="1" dirty="0" err="1">
                <a:latin typeface="Consolas" panose="020B0609020204030204" pitchFamily="49" charset="0"/>
              </a:rPr>
              <a:t>v,k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x[k]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mark[v] = 1; // update status of v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if(k == n)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mark[v] = 0; // recover status when backtracking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v &lt;= n; v++) mark[v]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Try(1);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3736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LISTING POSITIVE INTEGER SOLUTIONS OF LINEAR EQUATIONS (P.02.05.04)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positive integers n and M, write a program to list all sets X1, X2, …, </a:t>
            </a:r>
            <a:r>
              <a:rPr lang="en-US" sz="2000" dirty="0" err="1"/>
              <a:t>Xn</a:t>
            </a:r>
            <a:r>
              <a:rPr lang="en-US" sz="2000" dirty="0"/>
              <a:t> (in lexicographic order) such that: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 +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 + . . . +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= </a:t>
            </a:r>
            <a:r>
              <a:rPr lang="en-US" sz="2000" i="1" dirty="0"/>
              <a:t>M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Line 1: Two positive integers </a:t>
            </a:r>
            <a:r>
              <a:rPr lang="en-US" sz="2000" i="1" dirty="0"/>
              <a:t>n</a:t>
            </a:r>
            <a:r>
              <a:rPr lang="en-US" sz="2000" dirty="0"/>
              <a:t> and </a:t>
            </a:r>
            <a:r>
              <a:rPr lang="en-US" sz="2000" i="1" dirty="0"/>
              <a:t>M</a:t>
            </a:r>
            <a:r>
              <a:rPr lang="en-US" sz="2000" dirty="0"/>
              <a:t> (2 &lt;= </a:t>
            </a:r>
            <a:r>
              <a:rPr lang="en-US" sz="2000" i="1" dirty="0"/>
              <a:t>n</a:t>
            </a:r>
            <a:r>
              <a:rPr lang="en-US" sz="2000" dirty="0"/>
              <a:t> &lt;= 10, 1 &lt;= </a:t>
            </a:r>
            <a:r>
              <a:rPr lang="en-US" sz="2000" i="1" dirty="0"/>
              <a:t>M</a:t>
            </a:r>
            <a:r>
              <a:rPr lang="en-US" sz="2000" dirty="0"/>
              <a:t> &lt;= 20)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Each line a set of values of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…,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(with SPACE separator)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44407"/>
              </p:ext>
            </p:extLst>
          </p:nvPr>
        </p:nvGraphicFramePr>
        <p:xfrm>
          <a:off x="1945863" y="3722417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0" dirty="0"/>
                        <a:t> 1 3</a:t>
                      </a:r>
                    </a:p>
                    <a:p>
                      <a:r>
                        <a:rPr lang="en-US" baseline="0" dirty="0"/>
                        <a:t>1 2 2</a:t>
                      </a:r>
                    </a:p>
                    <a:p>
                      <a:r>
                        <a:rPr lang="en-US" baseline="0" dirty="0"/>
                        <a:t>1 3 1</a:t>
                      </a:r>
                    </a:p>
                    <a:p>
                      <a:r>
                        <a:rPr lang="en-US" baseline="0" dirty="0"/>
                        <a:t>2 1 2</a:t>
                      </a:r>
                    </a:p>
                    <a:p>
                      <a:r>
                        <a:rPr lang="en-US" baseline="0" dirty="0"/>
                        <a:t>2 2 1</a:t>
                      </a:r>
                    </a:p>
                    <a:p>
                      <a:r>
                        <a:rPr lang="en-US" baseline="0" dirty="0"/>
                        <a:t>3 1 1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57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LISTING POSITIVE INTEGER SOLUTIONS OF LINEAR EQUATIONS - PSEUDOCODE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444510" y="890032"/>
            <a:ext cx="4747490" cy="53570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&lt; </a:t>
            </a:r>
            <a:r>
              <a:rPr lang="en-US" sz="1400" b="1" i="1" dirty="0">
                <a:latin typeface="Consolas" panose="020B0609020204030204" pitchFamily="49" charset="0"/>
              </a:rPr>
              <a:t>n</a:t>
            </a:r>
            <a:r>
              <a:rPr lang="en-US" sz="1400" b="1" dirty="0">
                <a:latin typeface="Consolas" panose="020B0609020204030204" pitchFamily="49" charset="0"/>
              </a:rPr>
              <a:t> then return true;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else return (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 +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M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= 1 to </a:t>
            </a:r>
            <a:r>
              <a:rPr lang="en-US" sz="1400" b="1" i="1" dirty="0">
                <a:latin typeface="Consolas" panose="020B0609020204030204" pitchFamily="49" charset="0"/>
              </a:rPr>
              <a:t>M – T – n</a:t>
            </a:r>
            <a:r>
              <a:rPr lang="en-US" sz="1400" b="1" dirty="0">
                <a:latin typeface="Consolas" panose="020B0609020204030204" pitchFamily="49" charset="0"/>
              </a:rPr>
              <a:t> +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if 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i="1" dirty="0" err="1">
                <a:latin typeface="Consolas" panose="020B0609020204030204" pitchFamily="49" charset="0"/>
              </a:rPr>
              <a:t>X</a:t>
            </a:r>
            <a:r>
              <a:rPr lang="en-US" sz="1400" b="1" i="1" baseline="-25000" dirty="0" err="1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 +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; // update status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if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n</a:t>
            </a:r>
            <a:r>
              <a:rPr lang="en-US" sz="1400" b="1" dirty="0">
                <a:latin typeface="Consolas" panose="020B0609020204030204" pitchFamily="49" charset="0"/>
              </a:rPr>
              <a:t>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else 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T</a:t>
            </a:r>
            <a:r>
              <a:rPr lang="en-US" sz="1400" b="1" dirty="0">
                <a:latin typeface="Consolas" panose="020B0609020204030204" pitchFamily="49" charset="0"/>
              </a:rPr>
              <a:t> -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; // recover when backtracking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/>
              <a:t>Representing solutions: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. . .,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endParaRPr lang="en-US" sz="2000" i="1" baseline="-25000" dirty="0"/>
          </a:p>
          <a:p>
            <a:r>
              <a:rPr lang="en-US" sz="2000" dirty="0"/>
              <a:t>Intermediate variable </a:t>
            </a:r>
            <a:r>
              <a:rPr lang="en-US" sz="2000" i="1" dirty="0"/>
              <a:t>T</a:t>
            </a:r>
            <a:r>
              <a:rPr lang="en-US" sz="2000" dirty="0"/>
              <a:t>: sum of the assigned values</a:t>
            </a:r>
          </a:p>
          <a:p>
            <a:r>
              <a:rPr lang="en-US" sz="2000" dirty="0"/>
              <a:t>Function try(</a:t>
            </a:r>
            <a:r>
              <a:rPr lang="en-US" sz="2000" i="1" dirty="0"/>
              <a:t>k</a:t>
            </a:r>
            <a:r>
              <a:rPr lang="en-US" sz="2000" dirty="0"/>
              <a:t>):</a:t>
            </a:r>
          </a:p>
          <a:p>
            <a:pPr lvl="1"/>
            <a:r>
              <a:rPr lang="en-US" sz="1800" i="1" dirty="0"/>
              <a:t>X</a:t>
            </a:r>
            <a:r>
              <a:rPr lang="en-US" sz="1800" baseline="-25000" dirty="0"/>
              <a:t>1</a:t>
            </a:r>
            <a:r>
              <a:rPr lang="en-US" sz="1800" dirty="0"/>
              <a:t> + </a:t>
            </a:r>
            <a:r>
              <a:rPr lang="en-US" sz="1800" i="1" dirty="0"/>
              <a:t>X</a:t>
            </a:r>
            <a:r>
              <a:rPr lang="en-US" sz="1800" baseline="-25000" dirty="0"/>
              <a:t>2</a:t>
            </a:r>
            <a:r>
              <a:rPr lang="en-US" sz="1800" dirty="0"/>
              <a:t> + . . . + </a:t>
            </a:r>
            <a:r>
              <a:rPr lang="en-US" sz="1800" i="1" dirty="0"/>
              <a:t>X</a:t>
            </a:r>
            <a:r>
              <a:rPr lang="en-US" sz="1800" i="1" baseline="-25000" dirty="0"/>
              <a:t>k</a:t>
            </a:r>
            <a:r>
              <a:rPr lang="en-US" sz="1800" baseline="-25000" dirty="0"/>
              <a:t>-1</a:t>
            </a:r>
            <a:r>
              <a:rPr lang="en-US" sz="1800" dirty="0"/>
              <a:t> + </a:t>
            </a:r>
            <a:r>
              <a:rPr lang="en-US" sz="1800" i="1" dirty="0" err="1"/>
              <a:t>X</a:t>
            </a:r>
            <a:r>
              <a:rPr lang="en-US" sz="1800" i="1" baseline="-25000" dirty="0" err="1"/>
              <a:t>k</a:t>
            </a:r>
            <a:r>
              <a:rPr lang="en-US" sz="1800" dirty="0"/>
              <a:t> + </a:t>
            </a:r>
            <a:r>
              <a:rPr lang="en-US" sz="1800" i="1" dirty="0"/>
              <a:t>X</a:t>
            </a:r>
            <a:r>
              <a:rPr lang="en-US" sz="1800" i="1" baseline="-25000" dirty="0"/>
              <a:t>k</a:t>
            </a:r>
            <a:r>
              <a:rPr lang="en-US" sz="1800" baseline="-25000" dirty="0"/>
              <a:t>+1</a:t>
            </a:r>
            <a:r>
              <a:rPr lang="en-US" sz="1800" dirty="0"/>
              <a:t> + . . . + </a:t>
            </a:r>
            <a:r>
              <a:rPr lang="en-US" sz="1800" i="1" dirty="0" err="1"/>
              <a:t>X</a:t>
            </a:r>
            <a:r>
              <a:rPr lang="en-US" sz="1800" i="1" baseline="-25000" dirty="0" err="1"/>
              <a:t>n</a:t>
            </a:r>
            <a:r>
              <a:rPr lang="en-US" sz="1800" dirty="0"/>
              <a:t> = </a:t>
            </a:r>
            <a:r>
              <a:rPr lang="en-US" sz="1800" i="1" dirty="0"/>
              <a:t>M</a:t>
            </a:r>
          </a:p>
          <a:p>
            <a:pPr lvl="1"/>
            <a:r>
              <a:rPr lang="en-US" sz="1800" i="1" dirty="0"/>
              <a:t>T</a:t>
            </a:r>
            <a:r>
              <a:rPr lang="en-US" sz="1800" dirty="0"/>
              <a:t> = </a:t>
            </a:r>
            <a:r>
              <a:rPr lang="en-US" sz="1800" i="1" dirty="0"/>
              <a:t>X</a:t>
            </a:r>
            <a:r>
              <a:rPr lang="en-US" sz="1800" baseline="-25000" dirty="0"/>
              <a:t>1</a:t>
            </a:r>
            <a:r>
              <a:rPr lang="en-US" sz="1800" dirty="0"/>
              <a:t> + </a:t>
            </a:r>
            <a:r>
              <a:rPr lang="en-US" sz="1800" i="1" dirty="0"/>
              <a:t>X</a:t>
            </a:r>
            <a:r>
              <a:rPr lang="en-US" sz="1800" baseline="-25000" dirty="0"/>
              <a:t>2</a:t>
            </a:r>
            <a:r>
              <a:rPr lang="en-US" sz="1800" dirty="0"/>
              <a:t> + . . . + </a:t>
            </a:r>
            <a:r>
              <a:rPr lang="en-US" sz="1800" i="1" dirty="0"/>
              <a:t>X</a:t>
            </a:r>
            <a:r>
              <a:rPr lang="en-US" sz="1800" i="1" baseline="-25000" dirty="0"/>
              <a:t>k</a:t>
            </a:r>
            <a:r>
              <a:rPr lang="en-US" sz="1800" baseline="-25000" dirty="0"/>
              <a:t>-1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i="1" dirty="0" err="1">
                <a:sym typeface="Wingdings" panose="05000000000000000000" pitchFamily="2" charset="2"/>
              </a:rPr>
              <a:t>X</a:t>
            </a:r>
            <a:r>
              <a:rPr lang="en-US" sz="1800" i="1" baseline="-25000" dirty="0" err="1">
                <a:sym typeface="Wingdings" panose="05000000000000000000" pitchFamily="2" charset="2"/>
              </a:rPr>
              <a:t>k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>
                <a:sym typeface="Symbol" panose="05050102010706020507" pitchFamily="18" charset="2"/>
              </a:rPr>
              <a:t> </a:t>
            </a:r>
            <a:r>
              <a:rPr lang="en-US" sz="1800" i="1" dirty="0">
                <a:sym typeface="Symbol" panose="05050102010706020507" pitchFamily="18" charset="2"/>
              </a:rPr>
              <a:t>M – T – n + k </a:t>
            </a:r>
            <a:r>
              <a:rPr lang="en-US" sz="1800" dirty="0">
                <a:sym typeface="Symbol" panose="05050102010706020507" pitchFamily="18" charset="2"/>
              </a:rPr>
              <a:t>(do </a:t>
            </a:r>
            <a:r>
              <a:rPr lang="en-US" sz="1800" i="1" dirty="0">
                <a:sym typeface="Symbol" panose="05050102010706020507" pitchFamily="18" charset="2"/>
              </a:rPr>
              <a:t>X</a:t>
            </a:r>
            <a:r>
              <a:rPr lang="en-US" sz="1800" i="1" baseline="-25000" dirty="0">
                <a:sym typeface="Symbol" panose="05050102010706020507" pitchFamily="18" charset="2"/>
              </a:rPr>
              <a:t>k</a:t>
            </a:r>
            <a:r>
              <a:rPr lang="en-US" sz="1800" baseline="-25000" dirty="0">
                <a:sym typeface="Symbol" panose="05050102010706020507" pitchFamily="18" charset="2"/>
              </a:rPr>
              <a:t>+1</a:t>
            </a:r>
            <a:r>
              <a:rPr lang="en-US" sz="1800" dirty="0">
                <a:sym typeface="Symbol" panose="05050102010706020507" pitchFamily="18" charset="2"/>
              </a:rPr>
              <a:t>, …, </a:t>
            </a:r>
            <a:r>
              <a:rPr lang="en-US" sz="1800" i="1" dirty="0" err="1">
                <a:sym typeface="Symbol" panose="05050102010706020507" pitchFamily="18" charset="2"/>
              </a:rPr>
              <a:t>X</a:t>
            </a:r>
            <a:r>
              <a:rPr lang="en-US" sz="1800" i="1" baseline="-25000" dirty="0" err="1">
                <a:sym typeface="Symbol" panose="05050102010706020507" pitchFamily="18" charset="2"/>
              </a:rPr>
              <a:t>n</a:t>
            </a:r>
            <a:r>
              <a:rPr lang="en-US" sz="1800" dirty="0">
                <a:sym typeface="Symbol" panose="05050102010706020507" pitchFamily="18" charset="2"/>
              </a:rPr>
              <a:t> ≥ 1) </a:t>
            </a:r>
            <a:endParaRPr lang="en-US" sz="1800" dirty="0"/>
          </a:p>
          <a:p>
            <a:pPr lvl="1"/>
            <a:r>
              <a:rPr lang="en-US" sz="2000" dirty="0"/>
              <a:t>Iterate values of v from 1 to </a:t>
            </a:r>
            <a:r>
              <a:rPr lang="en-US" sz="2000" i="1" dirty="0">
                <a:sym typeface="Symbol" panose="05050102010706020507" pitchFamily="18" charset="2"/>
              </a:rPr>
              <a:t>M – T – n + k</a:t>
            </a:r>
            <a:endParaRPr lang="en-US" sz="2000" dirty="0"/>
          </a:p>
          <a:p>
            <a:r>
              <a:rPr lang="en-US" sz="2000" dirty="0"/>
              <a:t>Function check(</a:t>
            </a:r>
            <a:r>
              <a:rPr lang="en-US" sz="2000" i="1" dirty="0"/>
              <a:t>v, k</a:t>
            </a:r>
            <a:r>
              <a:rPr lang="en-US" sz="2000" dirty="0"/>
              <a:t>): </a:t>
            </a:r>
          </a:p>
          <a:p>
            <a:pPr lvl="1"/>
            <a:r>
              <a:rPr lang="en-US" sz="2000" dirty="0"/>
              <a:t>If </a:t>
            </a:r>
            <a:r>
              <a:rPr lang="en-US" sz="2000" i="1" dirty="0"/>
              <a:t>k</a:t>
            </a:r>
            <a:r>
              <a:rPr lang="en-US" sz="2000" dirty="0"/>
              <a:t> &lt; </a:t>
            </a:r>
            <a:r>
              <a:rPr lang="en-US" sz="2000" i="1" dirty="0"/>
              <a:t>n</a:t>
            </a:r>
            <a:r>
              <a:rPr lang="en-US" sz="2000" dirty="0"/>
              <a:t>  then return true</a:t>
            </a:r>
          </a:p>
          <a:p>
            <a:pPr lvl="1"/>
            <a:r>
              <a:rPr lang="en-US" sz="2000" dirty="0"/>
              <a:t>Otherwise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T + v</a:t>
            </a:r>
            <a:r>
              <a:rPr lang="en-US" dirty="0"/>
              <a:t> = </a:t>
            </a:r>
            <a:r>
              <a:rPr lang="en-US" i="1" dirty="0"/>
              <a:t>M</a:t>
            </a:r>
            <a:r>
              <a:rPr lang="en-US" dirty="0"/>
              <a:t> then return true, otherwise return false</a:t>
            </a:r>
          </a:p>
          <a:p>
            <a:r>
              <a:rPr lang="en-US" sz="2000" dirty="0"/>
              <a:t>When assigning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k</a:t>
            </a:r>
            <a:r>
              <a:rPr lang="en-US" sz="2000" dirty="0"/>
              <a:t> = </a:t>
            </a:r>
            <a:r>
              <a:rPr lang="en-US" sz="2000" i="1" dirty="0"/>
              <a:t>v</a:t>
            </a:r>
            <a:r>
              <a:rPr lang="en-US" sz="2000" dirty="0"/>
              <a:t>: </a:t>
            </a:r>
          </a:p>
          <a:p>
            <a:pPr lvl="1"/>
            <a:r>
              <a:rPr lang="en-US" sz="2000" dirty="0"/>
              <a:t>Update </a:t>
            </a:r>
            <a:r>
              <a:rPr lang="en-US" sz="2000" i="1" dirty="0"/>
              <a:t>T</a:t>
            </a:r>
            <a:r>
              <a:rPr lang="en-US" sz="2000" dirty="0"/>
              <a:t> = </a:t>
            </a:r>
            <a:r>
              <a:rPr lang="en-US" sz="2000" i="1" dirty="0"/>
              <a:t>T </a:t>
            </a:r>
            <a:r>
              <a:rPr lang="en-US" sz="2000" dirty="0"/>
              <a:t>+</a:t>
            </a:r>
            <a:r>
              <a:rPr lang="en-US" sz="2000" i="1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13013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LISTING POSITIVE INTEGER SOLUTIONS OF LINEAR EQUATIONS – COMPLETE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98764" y="883857"/>
            <a:ext cx="3833091" cy="50735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20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 n, M;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if(k &lt; n) return 1; 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T + v == M;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solution(){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 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 ",x[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4553527" y="883857"/>
            <a:ext cx="7270311" cy="53968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v &lt;= M - T - n + k; v++){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if(check(</a:t>
            </a:r>
            <a:r>
              <a:rPr lang="en-US" sz="1400" b="1" dirty="0" err="1">
                <a:latin typeface="Consolas" panose="020B0609020204030204" pitchFamily="49" charset="0"/>
              </a:rPr>
              <a:t>v,k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x[k]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T = T + v; // update status of T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if(k == n)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T = T - v; // recover status when backtracking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d%d</a:t>
            </a:r>
            <a:r>
              <a:rPr lang="en-US" sz="1400" b="1" dirty="0">
                <a:latin typeface="Consolas" panose="020B0609020204030204" pitchFamily="49" charset="0"/>
              </a:rPr>
              <a:t>",&amp;n, &amp;M);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Try(1);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33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 BASIC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RECURSIVE BACKGRACKING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Recursive backtracking</a:t>
            </a:r>
          </a:p>
          <a:p>
            <a:r>
              <a:rPr lang="en-US" sz="2000" dirty="0"/>
              <a:t>Listing a binary string of length n (P.02.05.01)</a:t>
            </a:r>
          </a:p>
          <a:p>
            <a:r>
              <a:rPr lang="en-US" sz="2000" dirty="0"/>
              <a:t>Listing a binary string of length n without two adjacent 1 bits (P.02.05.02)</a:t>
            </a:r>
          </a:p>
          <a:p>
            <a:r>
              <a:rPr lang="en-US" sz="2000" dirty="0"/>
              <a:t>Listing permutations (P.02.05.03)</a:t>
            </a:r>
          </a:p>
          <a:p>
            <a:r>
              <a:rPr lang="en-US" sz="2000" dirty="0"/>
              <a:t>Listing positive integer solutions of linear equations(P.02.05.04)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BACKTRACKING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60975" cy="4909124"/>
          </a:xfrm>
        </p:spPr>
        <p:txBody>
          <a:bodyPr/>
          <a:lstStyle/>
          <a:p>
            <a:r>
              <a:rPr lang="en-US" sz="2000" dirty="0"/>
              <a:t>The backtracking algorithm allows us to solve combinatorial enumeration problems and combinatorial optimization problems</a:t>
            </a:r>
          </a:p>
          <a:p>
            <a:r>
              <a:rPr lang="en-US" sz="2000" dirty="0"/>
              <a:t>The alternative is modeled by a series of decision variables X1, X2, . . ., </a:t>
            </a:r>
            <a:r>
              <a:rPr lang="en-US" sz="2000" dirty="0" err="1"/>
              <a:t>Xn</a:t>
            </a:r>
            <a:endParaRPr lang="en-US" sz="2000" dirty="0"/>
          </a:p>
          <a:p>
            <a:r>
              <a:rPr lang="en-US" sz="2000" dirty="0"/>
              <a:t>Need to find for each variable Xi a value from a given discrete set Ai such that</a:t>
            </a:r>
          </a:p>
          <a:p>
            <a:pPr lvl="1"/>
            <a:r>
              <a:rPr lang="en-US" sz="2000" dirty="0"/>
              <a:t>The constraints of the problem are satisfied</a:t>
            </a:r>
          </a:p>
          <a:p>
            <a:pPr lvl="1"/>
            <a:r>
              <a:rPr lang="en-US" sz="2000" dirty="0"/>
              <a:t>Optimize a given objective function</a:t>
            </a:r>
          </a:p>
          <a:p>
            <a:r>
              <a:rPr lang="en-US" sz="2000" dirty="0"/>
              <a:t>Search back and forth</a:t>
            </a:r>
          </a:p>
          <a:p>
            <a:pPr lvl="1"/>
            <a:r>
              <a:rPr lang="en-US" sz="2000" dirty="0"/>
              <a:t>Iterate through all variables (e.g. order from X1, X2, . . ., </a:t>
            </a:r>
            <a:r>
              <a:rPr lang="en-US" sz="2000" dirty="0" err="1"/>
              <a:t>Xn</a:t>
            </a:r>
            <a:r>
              <a:rPr lang="en-US" sz="2000" dirty="0"/>
              <a:t>), for each variable </a:t>
            </a:r>
            <a:r>
              <a:rPr lang="en-US" sz="2000" dirty="0" err="1"/>
              <a:t>Xk</a:t>
            </a:r>
            <a:endParaRPr lang="en-US" sz="2000" dirty="0"/>
          </a:p>
          <a:p>
            <a:pPr lvl="2"/>
            <a:r>
              <a:rPr lang="en-US" dirty="0"/>
              <a:t>Iterate through all possible values assigned to </a:t>
            </a:r>
            <a:r>
              <a:rPr lang="en-US" dirty="0" err="1"/>
              <a:t>Xk</a:t>
            </a:r>
            <a:r>
              <a:rPr lang="en-US" dirty="0"/>
              <a:t>, for each value v</a:t>
            </a:r>
          </a:p>
          <a:p>
            <a:pPr lvl="2"/>
            <a:r>
              <a:rPr lang="en-US" dirty="0"/>
              <a:t>Check constraints</a:t>
            </a:r>
          </a:p>
          <a:p>
            <a:pPr lvl="2"/>
            <a:r>
              <a:rPr lang="en-US" dirty="0"/>
              <a:t>Assign to </a:t>
            </a:r>
            <a:r>
              <a:rPr lang="en-US" dirty="0" err="1"/>
              <a:t>Xk</a:t>
            </a:r>
            <a:endParaRPr lang="en-US" dirty="0"/>
          </a:p>
          <a:p>
            <a:pPr lvl="2"/>
            <a:r>
              <a:rPr lang="en-US" dirty="0"/>
              <a:t>If k = n then record one option</a:t>
            </a:r>
          </a:p>
          <a:p>
            <a:pPr lvl="2"/>
            <a:r>
              <a:rPr lang="en-US" dirty="0"/>
              <a:t>On the contrary, consider the convolution Xk+1</a:t>
            </a:r>
          </a:p>
        </p:txBody>
      </p:sp>
    </p:spTree>
    <p:extLst>
      <p:ext uri="{BB962C8B-B14F-4D97-AF65-F5344CB8AC3E}">
        <p14:creationId xmlns:p14="http://schemas.microsoft.com/office/powerpoint/2010/main" val="160975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BACKTRACKING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1DA63-77D8-4CFA-F60B-71E8FC03CEE3}"/>
              </a:ext>
            </a:extLst>
          </p:cNvPr>
          <p:cNvSpPr txBox="1"/>
          <p:nvPr/>
        </p:nvSpPr>
        <p:spPr>
          <a:xfrm>
            <a:off x="6850058" y="1439335"/>
            <a:ext cx="4970206" cy="4376583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try(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){ // Try possible values to assign to </a:t>
            </a:r>
            <a:r>
              <a:rPr lang="en-US" altLang="en-US" sz="1400" b="1" i="1" dirty="0" err="1"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400" b="1" i="1" baseline="-25000" dirty="0" err="1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endParaRPr lang="en-US" altLang="en-US" sz="1400" b="1" baseline="-25000" dirty="0">
              <a:latin typeface="Consolas" panose="020B0609020204030204" pitchFamily="49" charset="0"/>
              <a:ea typeface="MS PGothic"/>
              <a:cs typeface="Arial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 for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in </a:t>
            </a:r>
            <a:r>
              <a:rPr lang="en-US" altLang="en-US" sz="1400" b="1" i="1" dirty="0" err="1">
                <a:latin typeface="Consolas" panose="020B0609020204030204" pitchFamily="49" charset="0"/>
                <a:ea typeface="MS PGothic"/>
                <a:cs typeface="Arial"/>
              </a:rPr>
              <a:t>A</a:t>
            </a:r>
            <a:r>
              <a:rPr lang="en-US" altLang="en-US" sz="1400" b="1" i="1" baseline="-25000" dirty="0" err="1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do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 if check(</a:t>
            </a:r>
            <a:r>
              <a:rPr lang="en-US" altLang="en-US" sz="1400" b="1" i="1" dirty="0" err="1">
                <a:latin typeface="Consolas" panose="020B0609020204030204" pitchFamily="49" charset="0"/>
                <a:ea typeface="MS PGothic"/>
                <a:cs typeface="Arial"/>
              </a:rPr>
              <a:t>v,k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){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</a:t>
            </a:r>
            <a:r>
              <a:rPr lang="en-US" altLang="en-US" sz="1400" b="1" i="1" dirty="0" err="1">
                <a:latin typeface="Consolas" panose="020B0609020204030204" pitchFamily="49" charset="0"/>
                <a:ea typeface="MS PGothic"/>
                <a:cs typeface="Arial"/>
              </a:rPr>
              <a:t>X</a:t>
            </a:r>
            <a:r>
              <a:rPr lang="en-US" altLang="en-US" sz="1400" b="1" i="1" baseline="-25000" dirty="0" err="1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=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v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[Update a data structure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if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k = n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then solution();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else {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           try(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k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+1);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       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    [Recover the data structure </a:t>
            </a:r>
            <a:r>
              <a:rPr lang="en-US" altLang="en-US" sz="1400" b="1" i="1" dirty="0">
                <a:latin typeface="Consolas" panose="020B0609020204030204" pitchFamily="49" charset="0"/>
                <a:ea typeface="MS PGothic"/>
                <a:cs typeface="Arial"/>
              </a:rPr>
              <a:t>D</a:t>
            </a: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    }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  } </a:t>
            </a:r>
            <a:endParaRPr lang="en-US" altLang="en-US" sz="1400" b="1" dirty="0">
              <a:latin typeface="Consolas" panose="020B0609020204030204" pitchFamily="49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en-US" sz="1400" b="1" dirty="0">
                <a:latin typeface="Consolas" panose="020B0609020204030204" pitchFamily="49" charset="0"/>
                <a:ea typeface="MS PGothic"/>
                <a:cs typeface="Arial"/>
              </a:rPr>
              <a:t>}</a:t>
            </a:r>
            <a:endParaRPr lang="vi-VN" altLang="en-US" sz="1400" b="1" dirty="0">
              <a:latin typeface="Consolas" panose="020B0609020204030204" pitchFamily="49" charset="0"/>
              <a:ea typeface="MS PGothic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3075805" y="1222366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1202938" y="217609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679198" y="217609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5372370" y="217609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5994" y="3545576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66560" y="354422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94863" y="354422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57885" y="3544229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8709" y="500912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45297" y="500912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44858" y="500912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78059" y="500912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7" idx="2"/>
            <a:endCxn id="8" idx="7"/>
          </p:cNvCxnSpPr>
          <p:nvPr/>
        </p:nvCxnSpPr>
        <p:spPr>
          <a:xfrm flipH="1">
            <a:off x="1438025" y="1365585"/>
            <a:ext cx="1637780" cy="85246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  <a:endCxn id="9" idx="0"/>
          </p:cNvCxnSpPr>
          <p:nvPr/>
        </p:nvCxnSpPr>
        <p:spPr>
          <a:xfrm flipH="1">
            <a:off x="2816909" y="1466856"/>
            <a:ext cx="299231" cy="70924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6"/>
            <a:endCxn id="10" idx="1"/>
          </p:cNvCxnSpPr>
          <p:nvPr/>
        </p:nvCxnSpPr>
        <p:spPr>
          <a:xfrm>
            <a:off x="3351227" y="1365585"/>
            <a:ext cx="2061478" cy="85246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3"/>
          </p:cNvCxnSpPr>
          <p:nvPr/>
        </p:nvCxnSpPr>
        <p:spPr>
          <a:xfrm flipH="1">
            <a:off x="1068512" y="2420589"/>
            <a:ext cx="174761" cy="33079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5"/>
            <a:endCxn id="45" idx="0"/>
          </p:cNvCxnSpPr>
          <p:nvPr/>
        </p:nvCxnSpPr>
        <p:spPr>
          <a:xfrm>
            <a:off x="1438025" y="2420589"/>
            <a:ext cx="198906" cy="368917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</p:cNvCxnSpPr>
          <p:nvPr/>
        </p:nvCxnSpPr>
        <p:spPr>
          <a:xfrm flipH="1">
            <a:off x="2663366" y="2420589"/>
            <a:ext cx="56167" cy="35830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5"/>
          </p:cNvCxnSpPr>
          <p:nvPr/>
        </p:nvCxnSpPr>
        <p:spPr>
          <a:xfrm>
            <a:off x="2914285" y="2420589"/>
            <a:ext cx="204257" cy="35830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3"/>
            <a:endCxn id="56" idx="0"/>
          </p:cNvCxnSpPr>
          <p:nvPr/>
        </p:nvCxnSpPr>
        <p:spPr>
          <a:xfrm flipH="1">
            <a:off x="426292" y="3790066"/>
            <a:ext cx="200037" cy="46681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59" idx="0"/>
          </p:cNvCxnSpPr>
          <p:nvPr/>
        </p:nvCxnSpPr>
        <p:spPr>
          <a:xfrm>
            <a:off x="821081" y="3790066"/>
            <a:ext cx="227138" cy="44583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3"/>
          </p:cNvCxnSpPr>
          <p:nvPr/>
        </p:nvCxnSpPr>
        <p:spPr>
          <a:xfrm flipH="1">
            <a:off x="3459863" y="3788719"/>
            <a:ext cx="138357" cy="42553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5"/>
          </p:cNvCxnSpPr>
          <p:nvPr/>
        </p:nvCxnSpPr>
        <p:spPr>
          <a:xfrm>
            <a:off x="3792972" y="3788719"/>
            <a:ext cx="172610" cy="42553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98221" y="2176098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78360" y="4314937"/>
            <a:ext cx="1476260" cy="3745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 .    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8539" y="889181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/>
              <a:t>try</a:t>
            </a:r>
            <a:r>
              <a:rPr lang="en-US" dirty="0"/>
              <a:t>(1)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5039" y="1734922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/>
              <a:t>try</a:t>
            </a:r>
            <a:r>
              <a:rPr lang="en-US" dirty="0"/>
              <a:t>(2)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04188" y="1856573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/>
              <a:t>try</a:t>
            </a:r>
            <a:r>
              <a:rPr lang="en-US" dirty="0"/>
              <a:t>(2)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35104" y="1753592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/>
              <a:t>try</a:t>
            </a:r>
            <a:r>
              <a:rPr lang="en-US" dirty="0"/>
              <a:t>(2)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5259192" y="2420589"/>
            <a:ext cx="181221" cy="31138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5"/>
          </p:cNvCxnSpPr>
          <p:nvPr/>
        </p:nvCxnSpPr>
        <p:spPr>
          <a:xfrm>
            <a:off x="5607457" y="2420589"/>
            <a:ext cx="226737" cy="33079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5958" y="3502782"/>
            <a:ext cx="127123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25858" y="3131662"/>
            <a:ext cx="82537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i="1" dirty="0"/>
              <a:t>try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)</a:t>
            </a:r>
          </a:p>
        </p:txBody>
      </p:sp>
      <p:sp>
        <p:nvSpPr>
          <p:cNvPr id="41" name="Oval 40"/>
          <p:cNvSpPr/>
          <p:nvPr/>
        </p:nvSpPr>
        <p:spPr>
          <a:xfrm>
            <a:off x="4845784" y="3603552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202283" y="3586177"/>
            <a:ext cx="275422" cy="286438"/>
          </a:xfrm>
          <a:prstGeom prst="ellipse">
            <a:avLst/>
          </a:prstGeom>
          <a:solidFill>
            <a:srgbClr val="002060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737557" y="2698482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3398588" y="3285904"/>
            <a:ext cx="204257" cy="35830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328156" y="2789506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530814" y="3173601"/>
            <a:ext cx="56167" cy="35830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41890" y="2751382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30053" y="2731973"/>
            <a:ext cx="602861" cy="3732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81903" y="2733300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22427" y="2729152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4982153" y="3285904"/>
            <a:ext cx="107958" cy="32847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7" idx="2"/>
          </p:cNvCxnSpPr>
          <p:nvPr/>
        </p:nvCxnSpPr>
        <p:spPr>
          <a:xfrm flipH="1">
            <a:off x="695977" y="3120714"/>
            <a:ext cx="254688" cy="46978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075975" y="3264485"/>
            <a:ext cx="226737" cy="33079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</p:cNvCxnSpPr>
          <p:nvPr/>
        </p:nvCxnSpPr>
        <p:spPr>
          <a:xfrm>
            <a:off x="1636931" y="3158838"/>
            <a:ext cx="175206" cy="42834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044858" y="4214254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7517" y="4256876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4037228" y="4595295"/>
            <a:ext cx="172610" cy="42553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3204481" y="4583586"/>
            <a:ext cx="138357" cy="42553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9444" y="4235902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15191" y="4214254"/>
            <a:ext cx="61755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 dirty="0"/>
              <a:t>.  .  .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1155892" y="4681738"/>
            <a:ext cx="63536" cy="35015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6" idx="2"/>
          </p:cNvCxnSpPr>
          <p:nvPr/>
        </p:nvCxnSpPr>
        <p:spPr>
          <a:xfrm flipH="1">
            <a:off x="394271" y="4626208"/>
            <a:ext cx="32021" cy="39192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20346" y="928479"/>
            <a:ext cx="5179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Lato" panose="020F0502020204030203"/>
              </a:rPr>
              <a:t>Listing problem</a:t>
            </a:r>
          </a:p>
        </p:txBody>
      </p:sp>
    </p:spTree>
    <p:extLst>
      <p:ext uri="{BB962C8B-B14F-4D97-AF65-F5344CB8AC3E}">
        <p14:creationId xmlns:p14="http://schemas.microsoft.com/office/powerpoint/2010/main" val="231524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LISTING A BINARY STRING OF LENGTH N </a:t>
            </a:r>
            <a:r>
              <a:rPr lang="en-US" dirty="0"/>
              <a:t>(P.02.05.01)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Given a positive integer n. Write a program to list all binary strings of length n in lexicographic order.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2000" dirty="0"/>
              <a:t>Line 1: A positive integer </a:t>
            </a:r>
            <a:r>
              <a:rPr lang="en-US" sz="2000" i="1" dirty="0"/>
              <a:t>n</a:t>
            </a:r>
            <a:r>
              <a:rPr lang="en-US" sz="2000" dirty="0"/>
              <a:t> (1 &lt;= </a:t>
            </a:r>
            <a:r>
              <a:rPr lang="en-US" sz="2000" i="1" dirty="0"/>
              <a:t>n</a:t>
            </a:r>
            <a:r>
              <a:rPr lang="en-US" sz="2000" dirty="0"/>
              <a:t> &lt;= 20)</a:t>
            </a:r>
          </a:p>
          <a:p>
            <a:r>
              <a:rPr lang="en-US" sz="2000" dirty="0"/>
              <a:t>Result</a:t>
            </a:r>
          </a:p>
          <a:p>
            <a:pPr lvl="1"/>
            <a:r>
              <a:rPr lang="en-US" sz="2000" dirty="0"/>
              <a:t>Each line a binary string with length </a:t>
            </a:r>
            <a:r>
              <a:rPr lang="en-US" sz="2000" i="1" dirty="0"/>
              <a:t>n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93128"/>
              </p:ext>
            </p:extLst>
          </p:nvPr>
        </p:nvGraphicFramePr>
        <p:xfrm>
          <a:off x="1949807" y="3277931"/>
          <a:ext cx="81280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  <a:p>
                      <a:r>
                        <a:rPr lang="en-US" dirty="0"/>
                        <a:t>001</a:t>
                      </a:r>
                    </a:p>
                    <a:p>
                      <a:r>
                        <a:rPr lang="en-US" dirty="0"/>
                        <a:t>010</a:t>
                      </a:r>
                    </a:p>
                    <a:p>
                      <a:r>
                        <a:rPr lang="en-US" dirty="0"/>
                        <a:t>011</a:t>
                      </a:r>
                    </a:p>
                    <a:p>
                      <a:r>
                        <a:rPr lang="en-US" dirty="0"/>
                        <a:t>100</a:t>
                      </a:r>
                    </a:p>
                    <a:p>
                      <a:r>
                        <a:rPr lang="en-US" dirty="0"/>
                        <a:t>101</a:t>
                      </a:r>
                    </a:p>
                    <a:p>
                      <a:r>
                        <a:rPr lang="en-US" dirty="0"/>
                        <a:t>110</a:t>
                      </a:r>
                    </a:p>
                    <a:p>
                      <a:r>
                        <a:rPr lang="en-US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84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LISTING A BINARY STRING OF LENGTH N – PSEUDOCODE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5855" y="1028627"/>
            <a:ext cx="3673893" cy="4494718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return true;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for </a:t>
            </a:r>
            <a:r>
              <a:rPr lang="en-US" sz="1400" b="1" i="1" dirty="0">
                <a:latin typeface="Consolas" panose="020B0609020204030204" pitchFamily="49" charset="0"/>
              </a:rPr>
              <a:t>v</a:t>
            </a:r>
            <a:r>
              <a:rPr lang="en-US" sz="1400" b="1" dirty="0">
                <a:latin typeface="Consolas" panose="020B0609020204030204" pitchFamily="49" charset="0"/>
              </a:rPr>
              <a:t> = 0 to 1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if check(</a:t>
            </a:r>
            <a:r>
              <a:rPr lang="en-US" sz="1400" b="1" i="1" dirty="0">
                <a:latin typeface="Consolas" panose="020B0609020204030204" pitchFamily="49" charset="0"/>
              </a:rPr>
              <a:t>v, k</a:t>
            </a:r>
            <a:r>
              <a:rPr lang="en-US" sz="1400" b="1" dirty="0">
                <a:latin typeface="Consolas" panose="020B0609020204030204" pitchFamily="49" charset="0"/>
              </a:rPr>
              <a:t>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</a:t>
            </a:r>
            <a:r>
              <a:rPr lang="en-US" sz="1400" b="1" i="1" dirty="0" err="1">
                <a:latin typeface="Consolas" panose="020B0609020204030204" pitchFamily="49" charset="0"/>
              </a:rPr>
              <a:t>X</a:t>
            </a:r>
            <a:r>
              <a:rPr lang="en-US" sz="1400" b="1" i="1" baseline="-25000" dirty="0" err="1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if 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 = </a:t>
            </a:r>
            <a:r>
              <a:rPr lang="en-US" sz="1400" b="1" i="1" dirty="0">
                <a:latin typeface="Consolas" panose="020B0609020204030204" pitchFamily="49" charset="0"/>
              </a:rPr>
              <a:t>n</a:t>
            </a:r>
            <a:r>
              <a:rPr lang="en-US" sz="1400" b="1" dirty="0">
                <a:latin typeface="Consolas" panose="020B0609020204030204" pitchFamily="49" charset="0"/>
              </a:rPr>
              <a:t>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else try(</a:t>
            </a:r>
            <a:r>
              <a:rPr lang="en-US" sz="1400" b="1" i="1" dirty="0">
                <a:latin typeface="Consolas" panose="020B0609020204030204" pitchFamily="49" charset="0"/>
              </a:rPr>
              <a:t>k</a:t>
            </a:r>
            <a:r>
              <a:rPr lang="en-US" sz="1400" b="1" dirty="0">
                <a:latin typeface="Consolas" panose="020B0609020204030204" pitchFamily="49" charset="0"/>
              </a:rPr>
              <a:t>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338737" y="1058844"/>
            <a:ext cx="6653190" cy="4909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Representing solutions: </a:t>
            </a:r>
            <a:r>
              <a:rPr lang="en-US" sz="2000" i="1" dirty="0"/>
              <a:t>X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n-US" sz="2000" i="1" dirty="0"/>
              <a:t>X</a:t>
            </a:r>
            <a:r>
              <a:rPr lang="en-US" sz="2000" baseline="-25000" dirty="0"/>
              <a:t>2</a:t>
            </a:r>
            <a:r>
              <a:rPr lang="en-US" sz="2000" dirty="0"/>
              <a:t>, . . .,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endParaRPr lang="en-US" sz="2000" i="1" baseline="-25000" dirty="0"/>
          </a:p>
          <a:p>
            <a:r>
              <a:rPr lang="en-US" sz="2000" dirty="0"/>
              <a:t>Function try(</a:t>
            </a:r>
            <a:r>
              <a:rPr lang="en-US" sz="2000" i="1" dirty="0"/>
              <a:t>k</a:t>
            </a:r>
            <a:r>
              <a:rPr lang="en-US" sz="2000" dirty="0"/>
              <a:t>):</a:t>
            </a:r>
          </a:p>
          <a:p>
            <a:pPr lvl="1"/>
            <a:r>
              <a:rPr lang="en-US" sz="2000" dirty="0"/>
              <a:t>Iterate values of v from 0 to 1</a:t>
            </a:r>
          </a:p>
          <a:p>
            <a:r>
              <a:rPr lang="en-US" sz="2000" dirty="0"/>
              <a:t>Function check(</a:t>
            </a:r>
            <a:r>
              <a:rPr lang="en-US" sz="2000" i="1" dirty="0"/>
              <a:t>v, k</a:t>
            </a:r>
            <a:r>
              <a:rPr lang="en-US" sz="2000" dirty="0"/>
              <a:t>): </a:t>
            </a:r>
          </a:p>
          <a:p>
            <a:pPr lvl="1"/>
            <a:r>
              <a:rPr lang="en-US" sz="2000" dirty="0"/>
              <a:t>Always return true</a:t>
            </a:r>
          </a:p>
        </p:txBody>
      </p:sp>
    </p:spTree>
    <p:extLst>
      <p:ext uri="{BB962C8B-B14F-4D97-AF65-F5344CB8AC3E}">
        <p14:creationId xmlns:p14="http://schemas.microsoft.com/office/powerpoint/2010/main" val="358242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LISTING A BINARY STRING OF LENGTH N – COMPLETE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44972"/>
            <a:ext cx="5397046" cy="4914082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21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solution(){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d",X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("\n");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096000" y="1144971"/>
            <a:ext cx="5397046" cy="49140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0; v &lt;= 1; v++){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if(check(</a:t>
            </a:r>
            <a:r>
              <a:rPr lang="en-US" sz="1400" b="1" dirty="0" err="1">
                <a:latin typeface="Consolas" panose="020B0609020204030204" pitchFamily="49" charset="0"/>
              </a:rPr>
              <a:t>v,k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X[k] = v;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if(k==n) solution();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else Try(k+1);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 {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Try(1);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return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1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0" ma:contentTypeDescription="Create a new document." ma:contentTypeScope="" ma:versionID="df0d93fba6de00feb2ce370ff5af767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9FAE33-084C-4979-8194-2831AC136646}"/>
</file>

<file path=customXml/itemProps3.xml><?xml version="1.0" encoding="utf-8"?>
<ds:datastoreItem xmlns:ds="http://schemas.openxmlformats.org/officeDocument/2006/customXml" ds:itemID="{093733DD-EE03-449C-88A5-8AB9EEF5C654}">
  <ds:schemaRefs>
    <ds:schemaRef ds:uri="aca7c73a-4441-494b-bdc7-d241e2e7c022"/>
    <ds:schemaRef ds:uri="http://purl.org/dc/elements/1.1/"/>
    <ds:schemaRef ds:uri="http://purl.org/dc/terms/"/>
    <ds:schemaRef ds:uri="ec3c8a1e-e7d2-40eb-a53e-dfc8e21c73f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2116</Words>
  <Application>Microsoft Macintosh PowerPoint</Application>
  <PresentationFormat>Widescreen</PresentationFormat>
  <Paragraphs>356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Lato</vt:lpstr>
      <vt:lpstr>Office Theme</vt:lpstr>
      <vt:lpstr>PowerPoint Presentation</vt:lpstr>
      <vt:lpstr>PowerPoint Presentation</vt:lpstr>
      <vt:lpstr>PowerPoint Presentation</vt:lpstr>
      <vt:lpstr>CONTENT</vt:lpstr>
      <vt:lpstr>RECURSIVE BACKTRACKING</vt:lpstr>
      <vt:lpstr>RECURSIVE BACKTRACKING</vt:lpstr>
      <vt:lpstr>LISTING A BINARY STRING OF LENGTH N (P.02.05.01)</vt:lpstr>
      <vt:lpstr>LISTING A BINARY STRING OF LENGTH N – PSEUDOCODE</vt:lpstr>
      <vt:lpstr>LISTING A BINARY STRING OF LENGTH N – COMPLETE CODE</vt:lpstr>
      <vt:lpstr>LISTING A BINARY STRING OF LENGTH N WITHOUT TWO ADJACENT 1 BITS (P.02.05.02)</vt:lpstr>
      <vt:lpstr>LISTING A BINARY STRING OF LENGTH N WITHOUT TWO ADJACENT 1 BITS - PSEUDOCODE</vt:lpstr>
      <vt:lpstr>LISTING A BINARY STRING OF LENGTH N WITHOUT TWO ADJACENT 1 BITS – COMPLETE CODE</vt:lpstr>
      <vt:lpstr>LISTING PERMUTATIONS (P.02.05.03)</vt:lpstr>
      <vt:lpstr>LISTING PERMUTATIONS - PSEUDOCODE</vt:lpstr>
      <vt:lpstr>LISTING PERMUTATIONS – COMPLETE CODE</vt:lpstr>
      <vt:lpstr>LISTING POSITIVE INTEGER SOLUTIONS OF LINEAR EQUATIONS (P.02.05.04)</vt:lpstr>
      <vt:lpstr>LISTING POSITIVE INTEGER SOLUTIONS OF LINEAR EQUATIONS - PSEUDOCODE</vt:lpstr>
      <vt:lpstr>LISTING POSITIVE INTEGER SOLUTIONS OF LINEAR EQUATIONS – COMPLETE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Anh</cp:lastModifiedBy>
  <cp:revision>73</cp:revision>
  <dcterms:created xsi:type="dcterms:W3CDTF">2021-05-28T04:32:29Z</dcterms:created>
  <dcterms:modified xsi:type="dcterms:W3CDTF">2023-12-17T05:06:47Z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